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5" r:id="rId4"/>
    <p:sldId id="262" r:id="rId5"/>
    <p:sldId id="264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Nascimento" initials="DN" lastIdx="2" clrIdx="0">
    <p:extLst>
      <p:ext uri="{19B8F6BF-5375-455C-9EA6-DF929625EA0E}">
        <p15:presenceInfo xmlns:p15="http://schemas.microsoft.com/office/powerpoint/2012/main" userId="Daniel Nascime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8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0T21:50:00.042" idx="2">
    <p:pos x="10" y="10"/>
    <p:text>However i with Afer i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4F7F3-6A34-4790-9F59-3002B5383C11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78415-8208-4B2C-A40A-E4A975430C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9BBA3-BE14-47F9-8F17-437999389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563996-E23C-4105-B6E5-720F41AA7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CA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34A18-E4FD-467D-9FA3-F02E4FD1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243F4-593A-49A9-978C-2C2AA2B3F790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35CB6F-76D3-48C4-AA01-7AD82101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1FF5B4-81F1-4120-A7CA-BB7122BD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73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95E9A-4545-4D63-8B67-19CCFC41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E7F54D-07D7-4199-9515-DD79C8B67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A5AB14-A0D5-4EE1-AA76-BE3C1D1D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4479-8AF3-4B02-935B-8FA4DD5A3BF3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B764CE-5C8F-4AAF-9255-D14BED66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5C54E2-A68D-4E27-AF6D-0BF7878A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09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B186BD-913D-4524-8698-DFD7AE1FE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E42D30-4858-47B9-8295-F5924C71C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52E298-55F0-4259-AA26-20356B00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0E558-DD8D-4CF4-9376-7745DD7D5ED1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0B80B-397C-460F-A3D9-DAEF057F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BDBC1E-31BE-47F1-806D-23B61101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618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F1B8D-70A6-4B68-9A45-EC608421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53329C-337D-4CD0-ADA1-5B854B6A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CC3F34-84F7-4533-9661-4334CA93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2560-B8F9-4BD1-9A84-5A8E77C52133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B9E68C-9266-4528-93B1-561BE694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2C50EF-E399-46BE-8FBD-1676320C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39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B732-8A37-44BE-AA43-9C025845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FE94A9-CAAE-4E64-9BF7-49DF41562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8819B9-2170-4832-B89F-56E69758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B753-B3A3-442D-802B-7D0F2A86C76B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D2345-4E1D-44EE-A03C-34C598F7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DA9A58-FCC6-4B0B-B6BF-1BFA33BA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4630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59DD6-6B0E-408A-A084-EE878A6D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280650-3726-46A9-95D3-2E113BFF6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838EF8-3BD8-45F9-9011-4BC29AF31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D7DCF1-8A58-4287-A20C-64768083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7AC5-275A-4588-88C5-9E4FDCBDB255}" type="datetime1">
              <a:rPr lang="en-CA" smtClean="0"/>
              <a:t>2019-12-10</a:t>
            </a:fld>
            <a:endParaRPr lang="en-CA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354C9-F139-4DD5-B545-7D5940BD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B3187F-1CF1-421C-AAA8-F2390948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48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1498C-4E21-479A-AE32-B9B8DB15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8FB828-7951-4843-B098-415DDC3C7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8065D1-DE0F-49BD-B611-6767A86E9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947FAC-B63B-44BA-B318-29D00928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B2C602-2BE4-4217-9603-D9BE2B40A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3CAF34-E811-4D2C-A00F-59D71FC6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68718-AF4D-4E83-98E5-5E2BA273ABED}" type="datetime1">
              <a:rPr lang="en-CA" smtClean="0"/>
              <a:t>2019-12-10</a:t>
            </a:fld>
            <a:endParaRPr lang="en-CA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1FFF400-CF2C-4556-AF9E-33D10BFE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91404C-08F5-4DCC-840D-6F57274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433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A0F3A-7360-484D-88E4-D78BB25B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D955DF9-3535-4CA4-AF86-4F9A3C9F5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AD8B-D02A-4154-9CFA-8E9A20734F23}" type="datetime1">
              <a:rPr lang="en-CA" smtClean="0"/>
              <a:t>2019-12-10</a:t>
            </a:fld>
            <a:endParaRPr lang="en-CA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93533E-73FF-4D48-A9DC-9036E659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26570F-BA39-4A9E-A230-7EC8DA3C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577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17900C0-7861-43E1-8F8C-10273403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C11E-3630-416A-924A-8B5699CE10D6}" type="datetime1">
              <a:rPr lang="en-CA" smtClean="0"/>
              <a:t>2019-12-10</a:t>
            </a:fld>
            <a:endParaRPr lang="en-CA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2F99B1-8A82-45CB-BF24-A8D6B392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0EC422-FADB-4EA3-B4D7-20367D00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1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ADA98-E397-4DB5-A91D-64F70748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D53156-2727-48B9-8293-DFEB40CE5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3BB510-E520-42D2-8A03-C7558190D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871D7D-6583-42BD-B13B-99919A8D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75A2-8F8C-407F-BB5F-7D48479F92E6}" type="datetime1">
              <a:rPr lang="en-CA" smtClean="0"/>
              <a:t>2019-12-10</a:t>
            </a:fld>
            <a:endParaRPr lang="en-CA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428F23-2C51-4752-BDDB-73D45405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D253FD-CB66-4FE1-B9C7-0EF90B64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138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9A7B5-6B71-40D4-8774-D496708E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65500C5-E66C-4788-A0B5-3784C0B80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610789-F335-4EB2-A694-830234B27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41EFCF-EC10-47F4-8563-65209AE9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8BB6-BAD5-478B-8124-9C0579E6F6D6}" type="datetime1">
              <a:rPr lang="en-CA" smtClean="0"/>
              <a:t>2019-12-10</a:t>
            </a:fld>
            <a:endParaRPr lang="en-CA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B09FD6-E25B-4DB1-AAF6-6D0992E8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3CDB91-C2C2-4897-90B7-CC7ED31F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76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E007541-90C0-4F01-A466-CD58B23E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CA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D45D0-9C70-417B-953B-F5D806DC5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1F4F43-3C00-46FC-A0AA-D9C21FAB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6C593-C33B-4DF4-B940-DA8EDB95623A}" type="datetime1">
              <a:rPr lang="en-CA" smtClean="0"/>
              <a:t>2019-12-10</a:t>
            </a:fld>
            <a:endParaRPr lang="en-CA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EBB87C-97A1-49C2-993A-04C4A69CA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7BE66C-AFC7-4060-B475-B55366D14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6A7E0-FC20-4228-B28B-EB76E1772EA5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53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graphic-detail/2019/01/19/managers-in-football-matter-much-less-than-most-fans-think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877D5-DB10-46C1-A0D4-99A9FE434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821" y="679450"/>
            <a:ext cx="9144000" cy="238760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Football (Soccer) Manager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Firings</a:t>
            </a:r>
            <a:endParaRPr lang="en-C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59484F-6DDA-4C38-8FBB-6CF8C333C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9370" y="3104239"/>
            <a:ext cx="9144000" cy="1655762"/>
          </a:xfrm>
        </p:spPr>
        <p:txBody>
          <a:bodyPr anchor="ctr"/>
          <a:lstStyle/>
          <a:p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Can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News Help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us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Predict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It?</a:t>
            </a:r>
            <a:endParaRPr lang="en-C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4823A6-E343-49DE-B0A2-6B3C255E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0" y="3790950"/>
            <a:ext cx="6477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3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741"/>
    </mc:Choice>
    <mc:Fallback>
      <p:transition spd="slow" advClick="0" advTm="117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16958D0-F13B-4C1B-B726-31024E2D6C8C}"/>
              </a:ext>
            </a:extLst>
          </p:cNvPr>
          <p:cNvSpPr/>
          <p:nvPr/>
        </p:nvSpPr>
        <p:spPr>
          <a:xfrm>
            <a:off x="938458" y="1151092"/>
            <a:ext cx="2467472" cy="124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CA6E4E3-9D0D-4B6C-894F-26AA34AE46B8}"/>
              </a:ext>
            </a:extLst>
          </p:cNvPr>
          <p:cNvGrpSpPr/>
          <p:nvPr/>
        </p:nvGrpSpPr>
        <p:grpSpPr>
          <a:xfrm>
            <a:off x="6588660" y="259744"/>
            <a:ext cx="5375804" cy="6277552"/>
            <a:chOff x="6546715" y="429171"/>
            <a:chExt cx="5375804" cy="6277552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962E9DD-19DC-4CB8-B269-A095EF974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6715" y="429171"/>
              <a:ext cx="5375804" cy="6277552"/>
            </a:xfrm>
            <a:prstGeom prst="rect">
              <a:avLst/>
            </a:prstGeom>
          </p:spPr>
        </p:pic>
        <p:pic>
          <p:nvPicPr>
            <p:cNvPr id="10" name="Imagem 9">
              <a:hlinkClick r:id="rId3"/>
              <a:extLst>
                <a:ext uri="{FF2B5EF4-FFF2-40B4-BE49-F238E27FC236}">
                  <a16:creationId xmlns:a16="http://schemas.microsoft.com/office/drawing/2014/main" id="{631CB88E-52AE-4427-87DF-A20BC9A7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314" y="3057520"/>
              <a:ext cx="1718204" cy="879148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C21F7A-32E3-4603-93C5-6E4B064E316D}"/>
              </a:ext>
            </a:extLst>
          </p:cNvPr>
          <p:cNvSpPr txBox="1"/>
          <p:nvPr/>
        </p:nvSpPr>
        <p:spPr>
          <a:xfrm>
            <a:off x="838200" y="227761"/>
            <a:ext cx="105156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Managers don’t matter</a:t>
            </a:r>
          </a:p>
          <a:p>
            <a:r>
              <a:rPr lang="en-CA" dirty="0">
                <a:latin typeface="Arial Rounded MT Bold" panose="020F0704030504030204" pitchFamily="34" charset="0"/>
                <a:cs typeface="Arial" panose="020B0604020202020204" pitchFamily="34" charset="0"/>
              </a:rPr>
              <a:t>Until they do…</a:t>
            </a:r>
            <a:endParaRPr lang="en-US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5C56E324-70EE-408F-A1D8-F8771E91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2</a:t>
            </a:fld>
            <a:endParaRPr lang="en-CA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791252E-07FD-469D-8EFB-E23DD50B1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32" y="1580082"/>
            <a:ext cx="5328291" cy="807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2033FD6-6C9E-4034-B474-12FF6D212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10" y="3028012"/>
            <a:ext cx="5269812" cy="1103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B9A6734-58E2-4EDD-A060-AC903912F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32" y="4772546"/>
            <a:ext cx="5328290" cy="1015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13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205"/>
    </mc:Choice>
    <mc:Fallback>
      <p:transition spd="slow" advClick="0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5398B32-531C-4647-9B0A-D45E84E97ECA}"/>
              </a:ext>
            </a:extLst>
          </p:cNvPr>
          <p:cNvSpPr txBox="1"/>
          <p:nvPr/>
        </p:nvSpPr>
        <p:spPr>
          <a:xfrm>
            <a:off x="838200" y="219372"/>
            <a:ext cx="105156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 Question</a:t>
            </a:r>
          </a:p>
          <a:p>
            <a:r>
              <a:rPr lang="en-CA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If they are not that important, why do they have so much press coverage?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2C546-202B-4AAA-B81F-EAF6905F1592}"/>
              </a:ext>
            </a:extLst>
          </p:cNvPr>
          <p:cNvSpPr/>
          <p:nvPr/>
        </p:nvSpPr>
        <p:spPr>
          <a:xfrm>
            <a:off x="938458" y="1151092"/>
            <a:ext cx="2467472" cy="124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E9C1C8C-0C48-4C67-95AA-34BAFD9C063B}"/>
              </a:ext>
            </a:extLst>
          </p:cNvPr>
          <p:cNvGrpSpPr/>
          <p:nvPr/>
        </p:nvGrpSpPr>
        <p:grpSpPr>
          <a:xfrm>
            <a:off x="0" y="1873482"/>
            <a:ext cx="12192000" cy="3619036"/>
            <a:chOff x="67112" y="2828836"/>
            <a:chExt cx="12192000" cy="361903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31F7947-73AF-4737-9270-7D441167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2" y="4230289"/>
              <a:ext cx="12192000" cy="2217583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ABE381E5-01A0-4A67-A086-40991FA679F4}"/>
                </a:ext>
              </a:extLst>
            </p:cNvPr>
            <p:cNvSpPr/>
            <p:nvPr/>
          </p:nvSpPr>
          <p:spPr>
            <a:xfrm>
              <a:off x="310565" y="2828836"/>
              <a:ext cx="11705095" cy="12003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CA" sz="3600" dirty="0">
                  <a:latin typeface="Arial Rounded MT Bold" panose="020F0704030504030204" pitchFamily="34" charset="0"/>
                  <a:cs typeface="Arial" panose="020B0604020202020204" pitchFamily="34" charset="0"/>
                </a:rPr>
                <a:t>Can we predict when football managers will be fired based on the content of news articles?</a:t>
              </a:r>
            </a:p>
          </p:txBody>
        </p:sp>
      </p:grp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F7D0F62-E574-4DA4-8F46-5136139A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72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795"/>
    </mc:Choice>
    <mc:Fallback>
      <p:transition spd="slow" advClick="0" advTm="127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5398B32-531C-4647-9B0A-D45E84E97ECA}"/>
              </a:ext>
            </a:extLst>
          </p:cNvPr>
          <p:cNvSpPr txBox="1"/>
          <p:nvPr/>
        </p:nvSpPr>
        <p:spPr>
          <a:xfrm>
            <a:off x="838200" y="257203"/>
            <a:ext cx="1051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2C546-202B-4AAA-B81F-EAF6905F1592}"/>
              </a:ext>
            </a:extLst>
          </p:cNvPr>
          <p:cNvSpPr/>
          <p:nvPr/>
        </p:nvSpPr>
        <p:spPr>
          <a:xfrm>
            <a:off x="938458" y="1151092"/>
            <a:ext cx="2467472" cy="124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8B288D-1326-43A8-A924-23148474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4</a:t>
            </a:fld>
            <a:endParaRPr lang="en-CA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36A71D6-D188-4CF5-994E-7781ECF05302}"/>
              </a:ext>
            </a:extLst>
          </p:cNvPr>
          <p:cNvSpPr/>
          <p:nvPr/>
        </p:nvSpPr>
        <p:spPr>
          <a:xfrm>
            <a:off x="390931" y="1539753"/>
            <a:ext cx="1693620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Collect and Analyse Data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7EA3E6C-809B-4240-BF15-BFBE983E208C}"/>
              </a:ext>
            </a:extLst>
          </p:cNvPr>
          <p:cNvSpPr/>
          <p:nvPr/>
        </p:nvSpPr>
        <p:spPr>
          <a:xfrm>
            <a:off x="2147580" y="1609670"/>
            <a:ext cx="679509" cy="478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DF7135A-9984-4A3C-A1C2-1EB8213A3D43}"/>
              </a:ext>
            </a:extLst>
          </p:cNvPr>
          <p:cNvSpPr/>
          <p:nvPr/>
        </p:nvSpPr>
        <p:spPr>
          <a:xfrm>
            <a:off x="2953148" y="1406353"/>
            <a:ext cx="2315729" cy="92333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Natural Language Processing</a:t>
            </a:r>
            <a:b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(NLP)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A8192D-DFFF-4F22-B544-4F04BF8E30CE}"/>
              </a:ext>
            </a:extLst>
          </p:cNvPr>
          <p:cNvSpPr/>
          <p:nvPr/>
        </p:nvSpPr>
        <p:spPr>
          <a:xfrm>
            <a:off x="3479031" y="3143769"/>
            <a:ext cx="1419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Lowercase</a:t>
            </a:r>
            <a:endParaRPr lang="en-US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D35D3D3-26DD-4A6B-8E23-0F97A23F57D2}"/>
              </a:ext>
            </a:extLst>
          </p:cNvPr>
          <p:cNvSpPr/>
          <p:nvPr/>
        </p:nvSpPr>
        <p:spPr>
          <a:xfrm>
            <a:off x="3423309" y="3789452"/>
            <a:ext cx="1531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Punctuation</a:t>
            </a:r>
            <a:endParaRPr lang="en-US" b="1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F7F66ED-9449-4E76-A7A1-7117B2F1BD3C}"/>
              </a:ext>
            </a:extLst>
          </p:cNvPr>
          <p:cNvSpPr/>
          <p:nvPr/>
        </p:nvSpPr>
        <p:spPr>
          <a:xfrm>
            <a:off x="3447899" y="4423945"/>
            <a:ext cx="14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Stop Words</a:t>
            </a:r>
            <a:endParaRPr lang="en-US" b="1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DC15AC6-5614-4DDC-B794-35DDE5C35BAC}"/>
              </a:ext>
            </a:extLst>
          </p:cNvPr>
          <p:cNvSpPr/>
          <p:nvPr/>
        </p:nvSpPr>
        <p:spPr>
          <a:xfrm>
            <a:off x="3275479" y="5132932"/>
            <a:ext cx="1821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Lemmatization</a:t>
            </a:r>
            <a:endParaRPr lang="en-US" b="1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48EAE37-95C7-4254-95FF-D3EC2F838F75}"/>
              </a:ext>
            </a:extLst>
          </p:cNvPr>
          <p:cNvSpPr/>
          <p:nvPr/>
        </p:nvSpPr>
        <p:spPr>
          <a:xfrm>
            <a:off x="2372456" y="2341059"/>
            <a:ext cx="3627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anose="020B0604020202020204" pitchFamily="34" charset="0"/>
              </a:rPr>
              <a:t>The Player Kicked the Ball!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52" name="Seta: para a Direita 51">
            <a:extLst>
              <a:ext uri="{FF2B5EF4-FFF2-40B4-BE49-F238E27FC236}">
                <a16:creationId xmlns:a16="http://schemas.microsoft.com/office/drawing/2014/main" id="{0D3406EB-F5E5-4953-9362-65AB5842D062}"/>
              </a:ext>
            </a:extLst>
          </p:cNvPr>
          <p:cNvSpPr/>
          <p:nvPr/>
        </p:nvSpPr>
        <p:spPr>
          <a:xfrm>
            <a:off x="5394936" y="1604570"/>
            <a:ext cx="679509" cy="478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354D3F2D-3838-4FA2-9981-5E6C6BB05710}"/>
              </a:ext>
            </a:extLst>
          </p:cNvPr>
          <p:cNvSpPr/>
          <p:nvPr/>
        </p:nvSpPr>
        <p:spPr>
          <a:xfrm>
            <a:off x="6200504" y="1262754"/>
            <a:ext cx="2315729" cy="120032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Term Frequency–Inverse Document Frequency</a:t>
            </a:r>
            <a:b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(TF-IDF)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477A000D-5EA9-417A-8EEE-2C611E9B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80" y="2550831"/>
            <a:ext cx="2527650" cy="2306600"/>
          </a:xfrm>
          <a:prstGeom prst="rect">
            <a:avLst/>
          </a:prstGeom>
        </p:spPr>
      </p:pic>
      <p:sp>
        <p:nvSpPr>
          <p:cNvPr id="57" name="Seta: para a Direita 56">
            <a:extLst>
              <a:ext uri="{FF2B5EF4-FFF2-40B4-BE49-F238E27FC236}">
                <a16:creationId xmlns:a16="http://schemas.microsoft.com/office/drawing/2014/main" id="{BAD515A7-4175-4DF1-8F1C-A7E59C017A7D}"/>
              </a:ext>
            </a:extLst>
          </p:cNvPr>
          <p:cNvSpPr/>
          <p:nvPr/>
        </p:nvSpPr>
        <p:spPr>
          <a:xfrm>
            <a:off x="8671066" y="1623831"/>
            <a:ext cx="679509" cy="478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EC692E55-8927-4757-8639-081D69FAA861}"/>
              </a:ext>
            </a:extLst>
          </p:cNvPr>
          <p:cNvSpPr/>
          <p:nvPr/>
        </p:nvSpPr>
        <p:spPr>
          <a:xfrm>
            <a:off x="9505408" y="1539751"/>
            <a:ext cx="2315729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Supervised Machine Learning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F3D33C-7212-4189-AB8C-64D87D6A4165}"/>
              </a:ext>
            </a:extLst>
          </p:cNvPr>
          <p:cNvSpPr/>
          <p:nvPr/>
        </p:nvSpPr>
        <p:spPr>
          <a:xfrm>
            <a:off x="365515" y="3593186"/>
            <a:ext cx="174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Web Scraping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A9DD68C-224B-47F5-97B5-520994EE3656}"/>
              </a:ext>
            </a:extLst>
          </p:cNvPr>
          <p:cNvSpPr/>
          <p:nvPr/>
        </p:nvSpPr>
        <p:spPr>
          <a:xfrm>
            <a:off x="411134" y="4267932"/>
            <a:ext cx="1761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Data Cleaning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CF21EDB9-042A-4677-A964-BEB307192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" y="2316597"/>
            <a:ext cx="790112" cy="60184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71B19CD6-2A3A-4B41-BED9-6D5101694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4" y="2343265"/>
            <a:ext cx="646331" cy="64633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BD9DE74C-D3E4-4EEA-98FA-17858A3EC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97" y="2343265"/>
            <a:ext cx="646331" cy="646331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7FD3EF5-D3EF-4FD1-A4D1-A49943963DE1}"/>
              </a:ext>
            </a:extLst>
          </p:cNvPr>
          <p:cNvSpPr/>
          <p:nvPr/>
        </p:nvSpPr>
        <p:spPr>
          <a:xfrm>
            <a:off x="9785466" y="2404471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Select Models</a:t>
            </a:r>
            <a:endParaRPr lang="en-US" b="1" dirty="0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EA86719B-4C9D-442A-9088-A50D7A0C3F23}"/>
              </a:ext>
            </a:extLst>
          </p:cNvPr>
          <p:cNvSpPr/>
          <p:nvPr/>
        </p:nvSpPr>
        <p:spPr>
          <a:xfrm>
            <a:off x="9751130" y="3692738"/>
            <a:ext cx="1824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Train and Test </a:t>
            </a:r>
            <a:endParaRPr lang="en-US" b="1" dirty="0"/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65A6AC2A-0BD1-44C0-984D-0C2C6355298C}"/>
              </a:ext>
            </a:extLst>
          </p:cNvPr>
          <p:cNvSpPr/>
          <p:nvPr/>
        </p:nvSpPr>
        <p:spPr>
          <a:xfrm>
            <a:off x="9710604" y="5018885"/>
            <a:ext cx="1905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Access Results</a:t>
            </a:r>
            <a:endParaRPr lang="en-US" b="1" dirty="0"/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3D009D39-E258-42B2-B5E0-318A7F6EE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05" y="3982174"/>
            <a:ext cx="1066830" cy="1066830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8E81C315-8B09-43C2-BD57-25AD3538ACD4}"/>
              </a:ext>
            </a:extLst>
          </p:cNvPr>
          <p:cNvSpPr/>
          <p:nvPr/>
        </p:nvSpPr>
        <p:spPr>
          <a:xfrm>
            <a:off x="116340" y="2918440"/>
            <a:ext cx="224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Manager selection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912CDF5-18F6-449D-A5AC-4E320E430B8C}"/>
              </a:ext>
            </a:extLst>
          </p:cNvPr>
          <p:cNvSpPr/>
          <p:nvPr/>
        </p:nvSpPr>
        <p:spPr>
          <a:xfrm>
            <a:off x="2380104" y="5767425"/>
            <a:ext cx="3627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anose="020B0604020202020204" pitchFamily="34" charset="0"/>
              </a:rPr>
              <a:t>player; kick; ball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D8C2C7E-2766-4BA0-83B2-6E2A54D67487}"/>
              </a:ext>
            </a:extLst>
          </p:cNvPr>
          <p:cNvSpPr/>
          <p:nvPr/>
        </p:nvSpPr>
        <p:spPr>
          <a:xfrm>
            <a:off x="1036245" y="3282569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eta: para Baixo 63">
            <a:extLst>
              <a:ext uri="{FF2B5EF4-FFF2-40B4-BE49-F238E27FC236}">
                <a16:creationId xmlns:a16="http://schemas.microsoft.com/office/drawing/2014/main" id="{0E45C413-AEAE-4EA0-B525-6C428757CEDC}"/>
              </a:ext>
            </a:extLst>
          </p:cNvPr>
          <p:cNvSpPr/>
          <p:nvPr/>
        </p:nvSpPr>
        <p:spPr>
          <a:xfrm>
            <a:off x="1348862" y="4004539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eta: para Baixo 65">
            <a:extLst>
              <a:ext uri="{FF2B5EF4-FFF2-40B4-BE49-F238E27FC236}">
                <a16:creationId xmlns:a16="http://schemas.microsoft.com/office/drawing/2014/main" id="{8349F677-C754-4B5B-9313-FCAB671D19F4}"/>
              </a:ext>
            </a:extLst>
          </p:cNvPr>
          <p:cNvSpPr/>
          <p:nvPr/>
        </p:nvSpPr>
        <p:spPr>
          <a:xfrm rot="10800000">
            <a:off x="722458" y="3954308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eta: para Baixo 66">
            <a:extLst>
              <a:ext uri="{FF2B5EF4-FFF2-40B4-BE49-F238E27FC236}">
                <a16:creationId xmlns:a16="http://schemas.microsoft.com/office/drawing/2014/main" id="{03EF6703-9C51-4D7C-8B89-D76133FE9DD1}"/>
              </a:ext>
            </a:extLst>
          </p:cNvPr>
          <p:cNvSpPr/>
          <p:nvPr/>
        </p:nvSpPr>
        <p:spPr>
          <a:xfrm>
            <a:off x="3969986" y="2848490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eta: para Baixo 68">
            <a:extLst>
              <a:ext uri="{FF2B5EF4-FFF2-40B4-BE49-F238E27FC236}">
                <a16:creationId xmlns:a16="http://schemas.microsoft.com/office/drawing/2014/main" id="{8D14F7F3-DF2A-4EC7-843C-B3143A85C513}"/>
              </a:ext>
            </a:extLst>
          </p:cNvPr>
          <p:cNvSpPr/>
          <p:nvPr/>
        </p:nvSpPr>
        <p:spPr>
          <a:xfrm>
            <a:off x="3977634" y="3489480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eta: para Baixo 69">
            <a:extLst>
              <a:ext uri="{FF2B5EF4-FFF2-40B4-BE49-F238E27FC236}">
                <a16:creationId xmlns:a16="http://schemas.microsoft.com/office/drawing/2014/main" id="{ED6F1789-A298-4C3C-8042-021984A7F366}"/>
              </a:ext>
            </a:extLst>
          </p:cNvPr>
          <p:cNvSpPr/>
          <p:nvPr/>
        </p:nvSpPr>
        <p:spPr>
          <a:xfrm>
            <a:off x="3969986" y="4116534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eta: para Baixo 73">
            <a:extLst>
              <a:ext uri="{FF2B5EF4-FFF2-40B4-BE49-F238E27FC236}">
                <a16:creationId xmlns:a16="http://schemas.microsoft.com/office/drawing/2014/main" id="{2606E1B6-3F6B-4D92-8336-594036688052}"/>
              </a:ext>
            </a:extLst>
          </p:cNvPr>
          <p:cNvSpPr/>
          <p:nvPr/>
        </p:nvSpPr>
        <p:spPr>
          <a:xfrm>
            <a:off x="3977634" y="4812752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eta: para Baixo 75">
            <a:extLst>
              <a:ext uri="{FF2B5EF4-FFF2-40B4-BE49-F238E27FC236}">
                <a16:creationId xmlns:a16="http://schemas.microsoft.com/office/drawing/2014/main" id="{E62EB8EE-B7CF-4781-8D18-12F39806D59D}"/>
              </a:ext>
            </a:extLst>
          </p:cNvPr>
          <p:cNvSpPr/>
          <p:nvPr/>
        </p:nvSpPr>
        <p:spPr>
          <a:xfrm>
            <a:off x="3977634" y="5485658"/>
            <a:ext cx="432000" cy="360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41895EC-5A34-4295-AAFC-7A1C5E9812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2"/>
          <a:stretch/>
        </p:blipFill>
        <p:spPr>
          <a:xfrm>
            <a:off x="10076492" y="2733872"/>
            <a:ext cx="1173555" cy="103153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F59A772-061D-40C9-8185-1E16027E4E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2"/>
          <a:stretch/>
        </p:blipFill>
        <p:spPr>
          <a:xfrm>
            <a:off x="10228134" y="5329826"/>
            <a:ext cx="1080000" cy="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936"/>
    </mc:Choice>
    <mc:Fallback>
      <p:transition spd="slow" advClick="0" advTm="169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5244323-4A83-489F-BF4F-A9410CCF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138" y="629920"/>
            <a:ext cx="1869724" cy="18931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398B32-531C-4647-9B0A-D45E84E97ECA}"/>
              </a:ext>
            </a:extLst>
          </p:cNvPr>
          <p:cNvSpPr txBox="1"/>
          <p:nvPr/>
        </p:nvSpPr>
        <p:spPr>
          <a:xfrm>
            <a:off x="838200" y="219372"/>
            <a:ext cx="105156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</a:t>
            </a:r>
          </a:p>
          <a:p>
            <a:r>
              <a:rPr lang="en-CA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If they are not that impre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2C546-202B-4AAA-B81F-EAF6905F1592}"/>
              </a:ext>
            </a:extLst>
          </p:cNvPr>
          <p:cNvSpPr/>
          <p:nvPr/>
        </p:nvSpPr>
        <p:spPr>
          <a:xfrm>
            <a:off x="938458" y="1151092"/>
            <a:ext cx="2467472" cy="124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E381E5-01A0-4A67-A086-40991FA679F4}"/>
              </a:ext>
            </a:extLst>
          </p:cNvPr>
          <p:cNvSpPr/>
          <p:nvPr/>
        </p:nvSpPr>
        <p:spPr>
          <a:xfrm>
            <a:off x="623498" y="2444197"/>
            <a:ext cx="112535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+mj-lt"/>
              <a:buAutoNum type="arabicPeriod"/>
            </a:pPr>
            <a:endParaRPr lang="en-CA" sz="26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en-C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However: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Data  was </a:t>
            </a:r>
            <a:r>
              <a:rPr lang="en-CA" sz="2600" dirty="0">
                <a:solidFill>
                  <a:srgbClr val="FF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unbalanced</a:t>
            </a: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 (less articles from fired managers) lead to bad prediction for </a:t>
            </a:r>
            <a:r>
              <a:rPr lang="en-CA" sz="2600" dirty="0">
                <a:solidFill>
                  <a:srgbClr val="FF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fired managers</a:t>
            </a: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marL="1028700" lvl="1" indent="-571500">
              <a:buFont typeface="+mj-lt"/>
              <a:buAutoNum type="romanLcPeriod"/>
            </a:pPr>
            <a:endParaRPr lang="en-CA" sz="26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en-C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After dealing with the imbalance: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The model got </a:t>
            </a:r>
            <a:r>
              <a:rPr lang="en-CA" sz="2600" dirty="0">
                <a:solidFill>
                  <a:srgbClr val="FF000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5 times </a:t>
            </a: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better at identifying managers who were dismissed!</a:t>
            </a:r>
          </a:p>
          <a:p>
            <a:pPr marL="1028700" lvl="1" indent="-571500">
              <a:buFont typeface="+mj-lt"/>
              <a:buAutoNum type="romanLcPeriod"/>
            </a:pPr>
            <a:endParaRPr lang="en-CA" sz="26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74F718-FFCE-4F7B-B901-B33D0984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5</a:t>
            </a:fld>
            <a:endParaRPr lang="en-CA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614A1B-1DA0-49C8-904C-3B2EE099662E}"/>
              </a:ext>
            </a:extLst>
          </p:cNvPr>
          <p:cNvSpPr/>
          <p:nvPr/>
        </p:nvSpPr>
        <p:spPr>
          <a:xfrm>
            <a:off x="3825240" y="2121031"/>
            <a:ext cx="4541520" cy="646331"/>
          </a:xfrm>
          <a:prstGeom prst="rect">
            <a:avLst/>
          </a:prstGeom>
          <a:ln w="381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C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Accuracy : </a:t>
            </a:r>
            <a:r>
              <a:rPr lang="en-CA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15818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481"/>
    </mc:Choice>
    <mc:Fallback>
      <p:transition spd="slow" advClick="0" advTm="1348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5398B32-531C-4647-9B0A-D45E84E97ECA}"/>
              </a:ext>
            </a:extLst>
          </p:cNvPr>
          <p:cNvSpPr txBox="1"/>
          <p:nvPr/>
        </p:nvSpPr>
        <p:spPr>
          <a:xfrm>
            <a:off x="838200" y="219372"/>
            <a:ext cx="105156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Final Remarks</a:t>
            </a:r>
          </a:p>
          <a:p>
            <a:r>
              <a:rPr lang="en-CA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If they are not that important, why do they have so much press coverage?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2C546-202B-4AAA-B81F-EAF6905F1592}"/>
              </a:ext>
            </a:extLst>
          </p:cNvPr>
          <p:cNvSpPr/>
          <p:nvPr/>
        </p:nvSpPr>
        <p:spPr>
          <a:xfrm>
            <a:off x="938458" y="1151092"/>
            <a:ext cx="2467472" cy="1240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E381E5-01A0-4A67-A086-40991FA679F4}"/>
              </a:ext>
            </a:extLst>
          </p:cNvPr>
          <p:cNvSpPr/>
          <p:nvPr/>
        </p:nvSpPr>
        <p:spPr>
          <a:xfrm>
            <a:off x="938458" y="1350482"/>
            <a:ext cx="1125354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Next steps in trying to improve the model :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More data (blogs, columnists, Twitter?)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CA" sz="2600" dirty="0">
                <a:latin typeface="Arial Rounded MT Bold" panose="020F0704030504030204" pitchFamily="34" charset="0"/>
                <a:cs typeface="Arial" panose="020B0604020202020204" pitchFamily="34" charset="0"/>
              </a:rPr>
              <a:t>Adapt and apply the model in a league with higher frequency of manager firings (Brazilian or Italian leagues for example)</a:t>
            </a:r>
          </a:p>
          <a:p>
            <a:pPr lvl="1"/>
            <a:endParaRPr lang="en-CA" sz="26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romanLcPeriod"/>
            </a:pPr>
            <a:endParaRPr lang="en-US" sz="2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74F718-FFCE-4F7B-B901-B33D09840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6A7E0-FC20-4228-B28B-EB76E1772EA5}" type="slidenum">
              <a:rPr lang="en-CA" smtClean="0"/>
              <a:t>6</a:t>
            </a:fld>
            <a:endParaRPr lang="en-CA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1406A5-CCB7-455D-942C-176DB6646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064" y="3657600"/>
            <a:ext cx="1809750" cy="32004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A04DF0-95D7-4358-83BC-2C6C10A5FE48}"/>
              </a:ext>
            </a:extLst>
          </p:cNvPr>
          <p:cNvSpPr/>
          <p:nvPr/>
        </p:nvSpPr>
        <p:spPr>
          <a:xfrm>
            <a:off x="2325595" y="3253854"/>
            <a:ext cx="3820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Manager Changes – Last Season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1E3778-6E19-4B58-9770-6563C6D4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80" y="3621222"/>
            <a:ext cx="4071000" cy="32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7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126"/>
    </mc:Choice>
    <mc:Fallback>
      <p:transition spd="slow" advClick="0" advTm="13126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5768</TotalTime>
  <Words>220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Arial Rounded MT Bold</vt:lpstr>
      <vt:lpstr>Calibri</vt:lpstr>
      <vt:lpstr>Calibri Light</vt:lpstr>
      <vt:lpstr>Freestyle Script</vt:lpstr>
      <vt:lpstr>Wingdings</vt:lpstr>
      <vt:lpstr>Tema do Office</vt:lpstr>
      <vt:lpstr>Football (Soccer) Manager Firings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Nascimento</dc:creator>
  <cp:lastModifiedBy>Daniel Nascimento</cp:lastModifiedBy>
  <cp:revision>91</cp:revision>
  <dcterms:created xsi:type="dcterms:W3CDTF">2019-11-21T07:28:04Z</dcterms:created>
  <dcterms:modified xsi:type="dcterms:W3CDTF">2019-12-13T01:08:25Z</dcterms:modified>
</cp:coreProperties>
</file>